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p:scale>
          <a:sx n="67" d="100"/>
          <a:sy n="67" d="100"/>
        </p:scale>
        <p:origin x="-640" y="-11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slide" Target="slides/slide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66C3522-3D5C-4F10-9DCC-62E91ED9663D}" type="datetimeFigureOut">
              <a:rPr lang="en-US" smtClean="0"/>
              <a:t>10/12/2020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0D8B6BD-31BA-4E7D-9700-65A786F03FDE}" type="slidenum">
              <a:rPr lang="en-US" smtClean="0"/>
              <a:t>‹#›</a:t>
            </a:fld>
            <a:endParaRPr lang="en-US" dirty="0"/>
          </a:p>
        </p:txBody>
      </p:sp>
    </p:spTree>
    <p:extLst>
      <p:ext uri="{BB962C8B-B14F-4D97-AF65-F5344CB8AC3E}">
        <p14:creationId xmlns:p14="http://schemas.microsoft.com/office/powerpoint/2010/main" val="13486137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66C3522-3D5C-4F10-9DCC-62E91ED9663D}" type="datetimeFigureOut">
              <a:rPr lang="en-US" smtClean="0"/>
              <a:t>10/12/2020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0D8B6BD-31BA-4E7D-9700-65A786F03FDE}" type="slidenum">
              <a:rPr lang="en-US" smtClean="0"/>
              <a:t>‹#›</a:t>
            </a:fld>
            <a:endParaRPr lang="en-US" dirty="0"/>
          </a:p>
        </p:txBody>
      </p:sp>
    </p:spTree>
    <p:extLst>
      <p:ext uri="{BB962C8B-B14F-4D97-AF65-F5344CB8AC3E}">
        <p14:creationId xmlns:p14="http://schemas.microsoft.com/office/powerpoint/2010/main" val="8387233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966C3522-3D5C-4F10-9DCC-62E91ED9663D}" type="datetimeFigureOut">
              <a:rPr lang="en-US" smtClean="0"/>
              <a:t>10/12/2020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0D8B6BD-31BA-4E7D-9700-65A786F03FDE}" type="slidenum">
              <a:rPr lang="en-US" smtClean="0"/>
              <a:t>‹#›</a:t>
            </a:fld>
            <a:endParaRPr lang="en-US" dirty="0"/>
          </a:p>
        </p:txBody>
      </p:sp>
    </p:spTree>
    <p:extLst>
      <p:ext uri="{BB962C8B-B14F-4D97-AF65-F5344CB8AC3E}">
        <p14:creationId xmlns:p14="http://schemas.microsoft.com/office/powerpoint/2010/main" val="6504758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66C3522-3D5C-4F10-9DCC-62E91ED9663D}" type="datetimeFigureOut">
              <a:rPr lang="en-US" smtClean="0"/>
              <a:t>10/12/2020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0D8B6BD-31BA-4E7D-9700-65A786F03FDE}" type="slidenum">
              <a:rPr lang="en-US" smtClean="0"/>
              <a:t>‹#›</a:t>
            </a:fld>
            <a:endParaRPr lang="en-US" dirty="0"/>
          </a:p>
        </p:txBody>
      </p:sp>
    </p:spTree>
    <p:extLst>
      <p:ext uri="{BB962C8B-B14F-4D97-AF65-F5344CB8AC3E}">
        <p14:creationId xmlns:p14="http://schemas.microsoft.com/office/powerpoint/2010/main" val="12512348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66C3522-3D5C-4F10-9DCC-62E91ED9663D}" type="datetimeFigureOut">
              <a:rPr lang="en-US" smtClean="0"/>
              <a:t>10/12/2020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A0D8B6BD-31BA-4E7D-9700-65A786F03FDE}" type="slidenum">
              <a:rPr lang="en-US" smtClean="0"/>
              <a:t>‹#›</a:t>
            </a:fld>
            <a:endParaRPr lang="en-US" dirty="0"/>
          </a:p>
        </p:txBody>
      </p:sp>
    </p:spTree>
    <p:extLst>
      <p:ext uri="{BB962C8B-B14F-4D97-AF65-F5344CB8AC3E}">
        <p14:creationId xmlns:p14="http://schemas.microsoft.com/office/powerpoint/2010/main" val="16479568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66C3522-3D5C-4F10-9DCC-62E91ED9663D}" type="datetimeFigureOut">
              <a:rPr lang="en-US" smtClean="0"/>
              <a:t>10/12/2020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A0D8B6BD-31BA-4E7D-9700-65A786F03FDE}" type="slidenum">
              <a:rPr lang="en-US" smtClean="0"/>
              <a:t>‹#›</a:t>
            </a:fld>
            <a:endParaRPr lang="en-US" dirty="0"/>
          </a:p>
        </p:txBody>
      </p:sp>
    </p:spTree>
    <p:extLst>
      <p:ext uri="{BB962C8B-B14F-4D97-AF65-F5344CB8AC3E}">
        <p14:creationId xmlns:p14="http://schemas.microsoft.com/office/powerpoint/2010/main" val="13482331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66C3522-3D5C-4F10-9DCC-62E91ED9663D}" type="datetimeFigureOut">
              <a:rPr lang="en-US" smtClean="0"/>
              <a:t>10/12/2020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A0D8B6BD-31BA-4E7D-9700-65A786F03FDE}" type="slidenum">
              <a:rPr lang="en-US" smtClean="0"/>
              <a:t>‹#›</a:t>
            </a:fld>
            <a:endParaRPr lang="en-US" dirty="0"/>
          </a:p>
        </p:txBody>
      </p:sp>
    </p:spTree>
    <p:extLst>
      <p:ext uri="{BB962C8B-B14F-4D97-AF65-F5344CB8AC3E}">
        <p14:creationId xmlns:p14="http://schemas.microsoft.com/office/powerpoint/2010/main" val="7572751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966C3522-3D5C-4F10-9DCC-62E91ED9663D}" type="datetimeFigureOut">
              <a:rPr lang="en-US" smtClean="0"/>
              <a:t>10/12/2020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0D8B6BD-31BA-4E7D-9700-65A786F03FDE}" type="slidenum">
              <a:rPr lang="en-US" smtClean="0"/>
              <a:t>‹#›</a:t>
            </a:fld>
            <a:endParaRPr lang="en-US" dirty="0"/>
          </a:p>
        </p:txBody>
      </p:sp>
    </p:spTree>
    <p:extLst>
      <p:ext uri="{BB962C8B-B14F-4D97-AF65-F5344CB8AC3E}">
        <p14:creationId xmlns:p14="http://schemas.microsoft.com/office/powerpoint/2010/main" val="41179473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966C3522-3D5C-4F10-9DCC-62E91ED9663D}" type="datetimeFigureOut">
              <a:rPr lang="en-US" smtClean="0"/>
              <a:t>10/12/2020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0D8B6BD-31BA-4E7D-9700-65A786F03FDE}" type="slidenum">
              <a:rPr lang="en-US" smtClean="0"/>
              <a:t>‹#›</a:t>
            </a:fld>
            <a:endParaRPr lang="en-US" dirty="0"/>
          </a:p>
        </p:txBody>
      </p:sp>
    </p:spTree>
    <p:extLst>
      <p:ext uri="{BB962C8B-B14F-4D97-AF65-F5344CB8AC3E}">
        <p14:creationId xmlns:p14="http://schemas.microsoft.com/office/powerpoint/2010/main" val="16893279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66C3522-3D5C-4F10-9DCC-62E91ED9663D}" type="datetimeFigureOut">
              <a:rPr lang="en-US" smtClean="0"/>
              <a:t>10/12/2020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0D8B6BD-31BA-4E7D-9700-65A786F03FDE}" type="slidenum">
              <a:rPr lang="en-US" smtClean="0"/>
              <a:t>‹#›</a:t>
            </a:fld>
            <a:endParaRPr lang="en-US" dirty="0"/>
          </a:p>
        </p:txBody>
      </p:sp>
    </p:spTree>
    <p:extLst>
      <p:ext uri="{BB962C8B-B14F-4D97-AF65-F5344CB8AC3E}">
        <p14:creationId xmlns:p14="http://schemas.microsoft.com/office/powerpoint/2010/main" val="9376609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66C3522-3D5C-4F10-9DCC-62E91ED9663D}" type="datetimeFigureOut">
              <a:rPr lang="en-US" smtClean="0"/>
              <a:t>10/12/2020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0D8B6BD-31BA-4E7D-9700-65A786F03FDE}" type="slidenum">
              <a:rPr lang="en-US" smtClean="0"/>
              <a:t>‹#›</a:t>
            </a:fld>
            <a:endParaRPr lang="en-US" dirty="0"/>
          </a:p>
        </p:txBody>
      </p:sp>
    </p:spTree>
    <p:extLst>
      <p:ext uri="{BB962C8B-B14F-4D97-AF65-F5344CB8AC3E}">
        <p14:creationId xmlns:p14="http://schemas.microsoft.com/office/powerpoint/2010/main" val="13482037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66C3522-3D5C-4F10-9DCC-62E91ED9663D}" type="datetimeFigureOut">
              <a:rPr lang="en-US" smtClean="0"/>
              <a:t>10/12/2020</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0D8B6BD-31BA-4E7D-9700-65A786F03FDE}" type="slidenum">
              <a:rPr lang="en-US" smtClean="0"/>
              <a:t>‹#›</a:t>
            </a:fld>
            <a:endParaRPr lang="en-US" dirty="0"/>
          </a:p>
        </p:txBody>
      </p:sp>
    </p:spTree>
    <p:extLst>
      <p:ext uri="{BB962C8B-B14F-4D97-AF65-F5344CB8AC3E}">
        <p14:creationId xmlns:p14="http://schemas.microsoft.com/office/powerpoint/2010/main" val="417930535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hyperlink" Target="https://www.simplypsychology.org/zimbardo-paper.pdf"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476375" y="246063"/>
            <a:ext cx="9144000" cy="490537"/>
          </a:xfrm>
        </p:spPr>
        <p:txBody>
          <a:bodyPr>
            <a:normAutofit/>
          </a:bodyPr>
          <a:lstStyle/>
          <a:p>
            <a:pPr>
              <a:lnSpc>
                <a:spcPct val="200000"/>
              </a:lnSpc>
            </a:pPr>
            <a:r>
              <a:rPr lang="en-US" sz="1200" b="1" dirty="0" smtClean="0">
                <a:latin typeface="Times New Roman" panose="02020603050405020304" pitchFamily="18" charset="0"/>
                <a:cs typeface="Times New Roman" panose="02020603050405020304" pitchFamily="18" charset="0"/>
              </a:rPr>
              <a:t>Stanford’s Prison Experiment</a:t>
            </a:r>
            <a:endParaRPr lang="en-US" sz="1200" b="1" dirty="0">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a:xfrm>
            <a:off x="571499" y="895350"/>
            <a:ext cx="11210925" cy="5962650"/>
          </a:xfrm>
        </p:spPr>
        <p:txBody>
          <a:bodyPr>
            <a:normAutofit fontScale="25000" lnSpcReduction="20000"/>
          </a:bodyPr>
          <a:lstStyle/>
          <a:p>
            <a:pPr marL="171450" indent="-171450" algn="l">
              <a:lnSpc>
                <a:spcPct val="220000"/>
              </a:lnSpc>
              <a:buFont typeface="Wingdings" panose="05000000000000000000" pitchFamily="2" charset="2"/>
              <a:buChar char="Ø"/>
            </a:pPr>
            <a:r>
              <a:rPr lang="en-US" sz="5600" dirty="0" smtClean="0">
                <a:latin typeface="Times New Roman" panose="02020603050405020304" pitchFamily="18" charset="0"/>
                <a:cs typeface="Times New Roman" panose="02020603050405020304" pitchFamily="18" charset="0"/>
              </a:rPr>
              <a:t>Zimbardo was interested in conducting an experiment to find out whether the brutality reported in American’s prison was due to sadistic personality.</a:t>
            </a:r>
          </a:p>
          <a:p>
            <a:pPr marL="171450" indent="-171450" algn="l">
              <a:lnSpc>
                <a:spcPct val="220000"/>
              </a:lnSpc>
              <a:buFont typeface="Wingdings" panose="05000000000000000000" pitchFamily="2" charset="2"/>
              <a:buChar char="Ø"/>
            </a:pPr>
            <a:r>
              <a:rPr lang="en-US" sz="5600" dirty="0" smtClean="0">
                <a:latin typeface="Times New Roman" panose="02020603050405020304" pitchFamily="18" charset="0"/>
                <a:cs typeface="Times New Roman" panose="02020603050405020304" pitchFamily="18" charset="0"/>
              </a:rPr>
              <a:t>He decided to conduct an experiment in his college where he taught. He wanted to prove whether change of environment can stimulate change of character.</a:t>
            </a:r>
          </a:p>
          <a:p>
            <a:pPr marL="171450" indent="-171450" algn="l">
              <a:lnSpc>
                <a:spcPct val="220000"/>
              </a:lnSpc>
              <a:buFont typeface="Wingdings" panose="05000000000000000000" pitchFamily="2" charset="2"/>
              <a:buChar char="Ø"/>
            </a:pPr>
            <a:r>
              <a:rPr lang="en-US" sz="5600" dirty="0" smtClean="0">
                <a:latin typeface="Times New Roman" panose="02020603050405020304" pitchFamily="18" charset="0"/>
                <a:cs typeface="Times New Roman" panose="02020603050405020304" pitchFamily="18" charset="0"/>
              </a:rPr>
              <a:t>He constructed a mock prison inside the basement of university psychology department.</a:t>
            </a:r>
          </a:p>
          <a:p>
            <a:pPr marL="171450" indent="-171450" algn="l">
              <a:lnSpc>
                <a:spcPct val="220000"/>
              </a:lnSpc>
              <a:buFont typeface="Wingdings" panose="05000000000000000000" pitchFamily="2" charset="2"/>
              <a:buChar char="Ø"/>
            </a:pPr>
            <a:r>
              <a:rPr lang="en-US" sz="5600" dirty="0" smtClean="0">
                <a:latin typeface="Times New Roman" panose="02020603050405020304" pitchFamily="18" charset="0"/>
                <a:cs typeface="Times New Roman" panose="02020603050405020304" pitchFamily="18" charset="0"/>
              </a:rPr>
              <a:t>Zimbardo then recruited some volunteers which included students and members of staff. The successful recruits were twenty four in number.</a:t>
            </a:r>
          </a:p>
          <a:p>
            <a:pPr marL="171450" indent="-171450" algn="l">
              <a:lnSpc>
                <a:spcPct val="220000"/>
              </a:lnSpc>
              <a:buFont typeface="Wingdings" panose="05000000000000000000" pitchFamily="2" charset="2"/>
              <a:buChar char="Ø"/>
            </a:pPr>
            <a:r>
              <a:rPr lang="en-US" sz="5600" dirty="0" smtClean="0">
                <a:latin typeface="Times New Roman" panose="02020603050405020304" pitchFamily="18" charset="0"/>
                <a:cs typeface="Times New Roman" panose="02020603050405020304" pitchFamily="18" charset="0"/>
              </a:rPr>
              <a:t>The process was consisted normally as the prisoners were arrested taken to a mock police station which was the psychology department and they were later taken to the mock prison which was the basement</a:t>
            </a:r>
          </a:p>
          <a:p>
            <a:pPr marL="171450" indent="-171450" algn="l">
              <a:lnSpc>
                <a:spcPct val="220000"/>
              </a:lnSpc>
              <a:buFont typeface="Wingdings" panose="05000000000000000000" pitchFamily="2" charset="2"/>
              <a:buChar char="Ø"/>
            </a:pPr>
            <a:r>
              <a:rPr lang="en-US" sz="5600" dirty="0" smtClean="0">
                <a:latin typeface="Times New Roman" panose="02020603050405020304" pitchFamily="18" charset="0"/>
                <a:cs typeface="Times New Roman" panose="02020603050405020304" pitchFamily="18" charset="0"/>
              </a:rPr>
              <a:t>The prisoners exactly as normal prisoners and the guards acted accordable as instructed. The attire worn in the mock prison was exactly the same as the one in the real prison.</a:t>
            </a:r>
          </a:p>
          <a:p>
            <a:pPr marL="171450" indent="-171450" algn="l">
              <a:lnSpc>
                <a:spcPct val="220000"/>
              </a:lnSpc>
              <a:buFont typeface="Wingdings" panose="05000000000000000000" pitchFamily="2" charset="2"/>
              <a:buChar char="Ø"/>
            </a:pPr>
            <a:r>
              <a:rPr lang="en-US" sz="5600" dirty="0" smtClean="0">
                <a:latin typeface="Times New Roman" panose="02020603050405020304" pitchFamily="18" charset="0"/>
                <a:cs typeface="Times New Roman" panose="02020603050405020304" pitchFamily="18" charset="0"/>
              </a:rPr>
              <a:t>Zimbardo was quite impressed by the way his experiment was going on and he really commended his team as the experiment was turning out as planned.</a:t>
            </a:r>
          </a:p>
          <a:p>
            <a:pPr algn="l">
              <a:lnSpc>
                <a:spcPct val="200000"/>
              </a:lnSpc>
            </a:pPr>
            <a:endParaRPr lang="en-US" sz="1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7533261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00100" y="250825"/>
            <a:ext cx="10515600" cy="606425"/>
          </a:xfrm>
        </p:spPr>
        <p:txBody>
          <a:bodyPr>
            <a:normAutofit/>
          </a:bodyPr>
          <a:lstStyle/>
          <a:p>
            <a:pPr algn="ctr">
              <a:lnSpc>
                <a:spcPct val="200000"/>
              </a:lnSpc>
            </a:pPr>
            <a:r>
              <a:rPr lang="en-US" sz="1200" b="1" dirty="0" smtClean="0">
                <a:latin typeface="Times New Roman" panose="02020603050405020304" pitchFamily="18" charset="0"/>
                <a:cs typeface="Times New Roman" panose="02020603050405020304" pitchFamily="18" charset="0"/>
              </a:rPr>
              <a:t>Findings Of The Experiment</a:t>
            </a:r>
            <a:endParaRPr lang="en-US" sz="1200"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838199" y="876300"/>
            <a:ext cx="10772163" cy="5803900"/>
          </a:xfrm>
        </p:spPr>
        <p:txBody>
          <a:bodyPr>
            <a:noAutofit/>
          </a:bodyPr>
          <a:lstStyle/>
          <a:p>
            <a:pPr>
              <a:lnSpc>
                <a:spcPct val="200000"/>
              </a:lnSpc>
              <a:buFont typeface="Wingdings" panose="05000000000000000000" pitchFamily="2" charset="2"/>
              <a:buChar char="Ø"/>
            </a:pPr>
            <a:r>
              <a:rPr lang="en-US" sz="1200" dirty="0" smtClean="0">
                <a:latin typeface="Times New Roman" panose="02020603050405020304" pitchFamily="18" charset="0"/>
                <a:cs typeface="Times New Roman" panose="02020603050405020304" pitchFamily="18" charset="0"/>
              </a:rPr>
              <a:t>Zimbardo made enormous findings from the mock prison experiment. The prisoners after some days started being submissive to the prison wardens. This was due to the harsh treatment that they received from the prison.</a:t>
            </a:r>
          </a:p>
          <a:p>
            <a:pPr>
              <a:lnSpc>
                <a:spcPct val="200000"/>
              </a:lnSpc>
              <a:buFont typeface="Wingdings" panose="05000000000000000000" pitchFamily="2" charset="2"/>
              <a:buChar char="Ø"/>
            </a:pPr>
            <a:r>
              <a:rPr lang="en-US" sz="1200" dirty="0" smtClean="0">
                <a:latin typeface="Times New Roman" panose="02020603050405020304" pitchFamily="18" charset="0"/>
                <a:cs typeface="Times New Roman" panose="02020603050405020304" pitchFamily="18" charset="0"/>
              </a:rPr>
              <a:t>Some days in the experiment on prisoner broke down due to psychological reasons and was realized earlier than the rest of the prisoners to go home.</a:t>
            </a:r>
          </a:p>
          <a:p>
            <a:pPr>
              <a:lnSpc>
                <a:spcPct val="200000"/>
              </a:lnSpc>
              <a:buFont typeface="Wingdings" panose="05000000000000000000" pitchFamily="2" charset="2"/>
              <a:buChar char="Ø"/>
            </a:pPr>
            <a:r>
              <a:rPr lang="en-US" sz="1200" dirty="0" smtClean="0">
                <a:latin typeface="Times New Roman" panose="02020603050405020304" pitchFamily="18" charset="0"/>
                <a:cs typeface="Times New Roman" panose="02020603050405020304" pitchFamily="18" charset="0"/>
              </a:rPr>
              <a:t>Zimbardo had to end the experiment in six days due to the heavy psychological changes that was being witnessed among the prisoners and the wardens.</a:t>
            </a:r>
          </a:p>
          <a:p>
            <a:pPr>
              <a:lnSpc>
                <a:spcPct val="200000"/>
              </a:lnSpc>
              <a:buFont typeface="Wingdings" panose="05000000000000000000" pitchFamily="2" charset="2"/>
              <a:buChar char="Ø"/>
            </a:pPr>
            <a:r>
              <a:rPr lang="en-US" sz="1200" dirty="0" smtClean="0">
                <a:latin typeface="Times New Roman" panose="02020603050405020304" pitchFamily="18" charset="0"/>
                <a:cs typeface="Times New Roman" panose="02020603050405020304" pitchFamily="18" charset="0"/>
              </a:rPr>
              <a:t>The psychologist interviewed those individuals that had participated in the process. He made findings that the wardens were now feeling quite superior and powerful while the prisoners were feeling inferior and quite submissive. </a:t>
            </a:r>
          </a:p>
          <a:p>
            <a:pPr>
              <a:lnSpc>
                <a:spcPct val="200000"/>
              </a:lnSpc>
              <a:buFont typeface="Wingdings" panose="05000000000000000000" pitchFamily="2" charset="2"/>
              <a:buChar char="Ø"/>
            </a:pPr>
            <a:r>
              <a:rPr lang="en-US" sz="1200" dirty="0" smtClean="0">
                <a:latin typeface="Times New Roman" panose="02020603050405020304" pitchFamily="18" charset="0"/>
                <a:cs typeface="Times New Roman" panose="02020603050405020304" pitchFamily="18" charset="0"/>
              </a:rPr>
              <a:t>The experiment was a total complete success as it proved that the psychological behavior of an individual can be altered with due to changes in environment.</a:t>
            </a:r>
          </a:p>
          <a:p>
            <a:pPr>
              <a:lnSpc>
                <a:spcPct val="200000"/>
              </a:lnSpc>
              <a:buFont typeface="Wingdings" panose="05000000000000000000" pitchFamily="2" charset="2"/>
              <a:buChar char="Ø"/>
            </a:pPr>
            <a:r>
              <a:rPr lang="en-US" sz="1200" dirty="0" smtClean="0">
                <a:latin typeface="Times New Roman" panose="02020603050405020304" pitchFamily="18" charset="0"/>
                <a:cs typeface="Times New Roman" panose="02020603050405020304" pitchFamily="18" charset="0"/>
              </a:rPr>
              <a:t>The collusion made was that the wardens and prisoners may not be hostile as presumed to be but, rather their characters changes due to environmental changes.</a:t>
            </a:r>
          </a:p>
          <a:p>
            <a:pPr>
              <a:lnSpc>
                <a:spcPct val="200000"/>
              </a:lnSpc>
              <a:buFont typeface="Wingdings" panose="05000000000000000000" pitchFamily="2" charset="2"/>
              <a:buChar char="Ø"/>
            </a:pPr>
            <a:r>
              <a:rPr lang="en-US" sz="1200" dirty="0" smtClean="0">
                <a:latin typeface="Times New Roman" panose="02020603050405020304" pitchFamily="18" charset="0"/>
                <a:cs typeface="Times New Roman" panose="02020603050405020304" pitchFamily="18" charset="0"/>
              </a:rPr>
              <a:t>The results of the experiment was later shared with various governmental departments who institutionalized reforms in the correctional facilities department</a:t>
            </a:r>
            <a:endParaRPr lang="en-US" sz="1200" dirty="0" smtClean="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7422623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latin typeface="Times New Roman" panose="02020603050405020304" pitchFamily="18" charset="0"/>
                <a:cs typeface="Times New Roman" panose="02020603050405020304" pitchFamily="18" charset="0"/>
              </a:rPr>
              <a:t>References</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pPr marL="0" indent="-457200">
              <a:lnSpc>
                <a:spcPct val="200000"/>
              </a:lnSpc>
              <a:spcBef>
                <a:spcPts val="0"/>
              </a:spcBef>
              <a:spcAft>
                <a:spcPts val="600"/>
              </a:spcAft>
              <a:buNone/>
            </a:pPr>
            <a:r>
              <a:rPr lang="en-US" sz="2400" dirty="0" smtClean="0">
                <a:latin typeface="Times New Roman" panose="02020603050405020304" pitchFamily="18" charset="0"/>
                <a:cs typeface="Times New Roman" panose="02020603050405020304" pitchFamily="18" charset="0"/>
              </a:rPr>
              <a:t>Haney</a:t>
            </a:r>
            <a:r>
              <a:rPr lang="en-US" sz="2400" dirty="0">
                <a:latin typeface="Times New Roman" panose="02020603050405020304" pitchFamily="18" charset="0"/>
                <a:cs typeface="Times New Roman" panose="02020603050405020304" pitchFamily="18" charset="0"/>
              </a:rPr>
              <a:t>, C., Banks, W. C., &amp; Zimbardo, P. G. (1973). </a:t>
            </a:r>
            <a:r>
              <a:rPr lang="en-US" sz="2400" u="sng" dirty="0">
                <a:latin typeface="Times New Roman" panose="02020603050405020304" pitchFamily="18" charset="0"/>
                <a:cs typeface="Times New Roman" panose="02020603050405020304" pitchFamily="18" charset="0"/>
                <a:hlinkClick r:id="rId2"/>
              </a:rPr>
              <a:t>A study of prisoners and guards in a simulated prison</a:t>
            </a:r>
            <a:r>
              <a:rPr lang="en-US" sz="2400" dirty="0">
                <a:latin typeface="Times New Roman" panose="02020603050405020304" pitchFamily="18" charset="0"/>
                <a:cs typeface="Times New Roman" panose="02020603050405020304" pitchFamily="18" charset="0"/>
              </a:rPr>
              <a:t>. </a:t>
            </a:r>
            <a:r>
              <a:rPr lang="en-US" sz="2400" i="1" dirty="0">
                <a:latin typeface="Times New Roman" panose="02020603050405020304" pitchFamily="18" charset="0"/>
                <a:cs typeface="Times New Roman" panose="02020603050405020304" pitchFamily="18" charset="0"/>
              </a:rPr>
              <a:t>Naval Research Review</a:t>
            </a:r>
            <a:r>
              <a:rPr lang="en-US" sz="2400" dirty="0">
                <a:latin typeface="Times New Roman" panose="02020603050405020304" pitchFamily="18" charset="0"/>
                <a:cs typeface="Times New Roman" panose="02020603050405020304" pitchFamily="18" charset="0"/>
              </a:rPr>
              <a:t>, 30, 4-17.</a:t>
            </a:r>
          </a:p>
          <a:p>
            <a:pPr marL="0" indent="-457200">
              <a:lnSpc>
                <a:spcPct val="200000"/>
              </a:lnSpc>
              <a:spcBef>
                <a:spcPts val="0"/>
              </a:spcBef>
              <a:spcAft>
                <a:spcPts val="600"/>
              </a:spcAft>
              <a:buNone/>
            </a:pPr>
            <a:r>
              <a:rPr lang="en-US" sz="2400" dirty="0">
                <a:latin typeface="Times New Roman" panose="02020603050405020304" pitchFamily="18" charset="0"/>
                <a:cs typeface="Times New Roman" panose="02020603050405020304" pitchFamily="18" charset="0"/>
              </a:rPr>
              <a:t>YouTube link: https://youtu.be/sYtX2sEaeFE</a:t>
            </a:r>
          </a:p>
          <a:p>
            <a:endParaRPr lang="en-US" dirty="0"/>
          </a:p>
        </p:txBody>
      </p:sp>
    </p:spTree>
    <p:extLst>
      <p:ext uri="{BB962C8B-B14F-4D97-AF65-F5344CB8AC3E}">
        <p14:creationId xmlns:p14="http://schemas.microsoft.com/office/powerpoint/2010/main" val="319327114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69</TotalTime>
  <Words>407</Words>
  <Application>Microsoft Office PowerPoint</Application>
  <PresentationFormat>Custom</PresentationFormat>
  <Paragraphs>19</Paragraphs>
  <Slides>3</Slides>
  <Notes>0</Notes>
  <HiddenSlides>0</HiddenSlides>
  <MMClips>0</MMClips>
  <ScaleCrop>false</ScaleCrop>
  <HeadingPairs>
    <vt:vector size="4" baseType="variant">
      <vt:variant>
        <vt:lpstr>Theme</vt:lpstr>
      </vt:variant>
      <vt:variant>
        <vt:i4>1</vt:i4>
      </vt:variant>
      <vt:variant>
        <vt:lpstr>Slide Titles</vt:lpstr>
      </vt:variant>
      <vt:variant>
        <vt:i4>3</vt:i4>
      </vt:variant>
    </vt:vector>
  </HeadingPairs>
  <TitlesOfParts>
    <vt:vector size="4" baseType="lpstr">
      <vt:lpstr>Office Theme</vt:lpstr>
      <vt:lpstr>Stanford’s Prison Experiment</vt:lpstr>
      <vt:lpstr>Findings Of The Experiment</vt:lpstr>
      <vt:lpstr>References</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HP</dc:creator>
  <cp:lastModifiedBy>Kamande</cp:lastModifiedBy>
  <cp:revision>10</cp:revision>
  <dcterms:created xsi:type="dcterms:W3CDTF">2020-10-11T16:00:47Z</dcterms:created>
  <dcterms:modified xsi:type="dcterms:W3CDTF">2020-10-11T23:49:28Z</dcterms:modified>
</cp:coreProperties>
</file>